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Layouts/slideLayout1.xml" ContentType="application/vnd.openxmlformats-officedocument.presentationml.slideLayout+xml"/>
  <Override PartName="/ppt/theme/theme1.xml" ContentType="application/vnd.openxmlformats-officedocument.theme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</Types>
</file>

<file path=_rels/.rels><?xml version="1.0" encoding="UTF-8" standalone="yes"?><Relationships xmlns="http://schemas.openxmlformats.org/package/2006/relationships"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9"/>
  </p:sldMasterIdLst>
  <p:sldIdLst>
    <p:sldId id="257" r:id="rId1"/>
    <p:sldId id="258" r:id="rId2"/>
    <p:sldId id="259" r:id="rId3"/>
    <p:sldId id="260" r:id="rId4"/>
    <p:sldId id="261" r:id="rId5"/>
    <p:sldId id="262" r:id="rId6"/>
    <p:sldId id="263" r:id="rId7"/>
    <p:sldId id="264" r:id="rId8"/>
  </p:sldIdLst>
  <p:sldSz cx="9144000" cy="6858000"/>
  <p:notesSz cx="6858000" cy="9144000"/>
</p:presentation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slide" Target="slides/slide1.xml"/><Relationship Id="rId2" Type="http://schemas.openxmlformats.org/officeDocument/2006/relationships/slide" Target="slides/slide2.xml"/><Relationship Id="rId3" Type="http://schemas.openxmlformats.org/officeDocument/2006/relationships/slide" Target="slides/slide3.xml"/><Relationship Id="rId4" Type="http://schemas.openxmlformats.org/officeDocument/2006/relationships/slide" Target="slides/slide4.xml"/><Relationship Id="rId5" Type="http://schemas.openxmlformats.org/officeDocument/2006/relationships/slide" Target="slides/slide5.xml"/><Relationship Id="rId6" Type="http://schemas.openxmlformats.org/officeDocument/2006/relationships/slide" Target="slides/slide6.xml"/><Relationship Id="rId7" Type="http://schemas.openxmlformats.org/officeDocument/2006/relationships/slide" Target="slides/slide7.xml"/><Relationship Id="rId8" Type="http://schemas.openxmlformats.org/officeDocument/2006/relationships/slide" Target="slides/slide8.xml"/><Relationship Id="rId9" Type="http://schemas.openxmlformats.org/officeDocument/2006/relationships/slideMaster" Target="slideMasters/slideMaster1.xml"/><Relationship Id="rId10" Type="http://schemas.openxmlformats.org/officeDocument/2006/relationships/theme" Target="theme/theme1.xml"/></Relationships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Relationship Id="rId2" Type="http://schemas.openxmlformats.org/officeDocument/2006/relationships/theme" Target="../theme/theme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Title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241991</a:t>
            </a:r>
          </a:p>
          <a:p>
            <a:r>
              <a:rPr lang="en-US" dirty="0"/>
              <a:t>Generated 2026-04-26</a:t>
            </a:r>
          </a:p>
        </p:txBody>
      </p:sp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Executive Summary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Grade D data completeness.</a:t>
            </a:r>
          </a:p>
          <a:p>
            <a:r>
              <a:rPr lang="en-US" dirty="0"/>
              <a:t>Total EBITDA opportunity: $0.</a:t>
            </a:r>
          </a:p>
          <a:p>
            <a:r>
              <a:rPr lang="en-US" dirty="0"/>
              <a:t>New EBITDA: $0.</a:t>
            </a:r>
          </a:p>
        </p:txBody>
      </p:sp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RCM Profile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RCM profile metrics available.</a:t>
            </a:r>
          </a:p>
        </p:txBody>
      </p:sp>
    </p:spTree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EBITDA Value Creation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Bridge unavailable: no metrics</a:t>
            </a:r>
          </a:p>
        </p:txBody>
      </p:sp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Monte Carlo Returns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Monte Carlo: not run.</a:t>
            </a:r>
          </a:p>
        </p:txBody>
      </p:sp>
    </p:spTree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Risk Flags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[CRITICAL] Insufficient data for reliable analysis</a:t>
            </a:r>
          </a:p>
        </p:txBody>
      </p:sp>
    </p:spTree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Diligence Questions (P0)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• Request 24 months of RCM scorecard data covering denial volumes, days in A/R, cash collections, and clean-claim rate. Include payer-split where available.</a:t>
            </a:r>
          </a:p>
          <a:p>
            <a:r>
              <a:rPr lang="en-US" dirty="0"/>
              <a:t>• Please provide Initial Denial Rate data for the last 36 months. This metric has the #1 highest impact on EBITDA valuation among RCM KPIs.</a:t>
            </a:r>
          </a:p>
          <a:p>
            <a:r>
              <a:rPr lang="en-US" dirty="0"/>
              <a:t>• Please provide Net Days in A/R data for the last 36 months. This metric has the #2 highest impact on EBITDA valuation among RCM KPIs.</a:t>
            </a:r>
          </a:p>
          <a:p>
            <a:r>
              <a:rPr lang="en-US" dirty="0"/>
              <a:t>• Please provide Final Denial Write-off % data for the last 36 months. This metric has the #3 highest impact on EBITDA valuation among RCM KPIs.</a:t>
            </a:r>
          </a:p>
          <a:p>
            <a:r>
              <a:rPr lang="en-US" dirty="0"/>
              <a:t>• Please provide Net Collection Rate (Cash as % of NPSR) data for the last 36 months. This metric has the #4 highest impact on EBITDA valuation among RCM KPIs.</a:t>
            </a:r>
          </a:p>
          <a:p>
            <a:r>
              <a:rPr lang="en-US" dirty="0"/>
              <a:t>• Please provide Cost to Collect (% of NPSR) data for the last 36 months. This metric has the #5 highest impact on EBITDA valuation among RCM KPIs.</a:t>
            </a:r>
          </a:p>
        </p:txBody>
      </p:sp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</p:spPr>
        <p:txBody>
          <a:bodyPr/>
          <a:lstStyle/>
          <a:p>
            <a:r>
              <a:rPr lang="en-US" dirty="0"/>
              <a:t>Comparables &amp; Audit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57200" y="1600200"/>
            <a:ext cx="8229600" cy="4525962"/>
          </a:xfrm>
        </p:spPr>
        <p:txBody>
          <a:bodyPr/>
          <a:lstStyle/>
          <a:p>
            <a:r>
              <a:rPr lang="en-US" dirty="0"/>
              <a:t>No comparable set.</a:t>
            </a:r>
          </a:p>
          <a:p>
            <a:endParaRPr lang="en-US"/>
          </a:p>
          <a:p>
            <a:r>
              <a:rPr lang="en-US" dirty="0"/>
              <a:t>Generated by RCM-MC v1.0 on 2026-04-26 12:45 UTC</a:t>
            </a:r>
          </a:p>
          <a:p>
            <a:r>
              <a:rPr lang="en-US" dirty="0"/>
              <a:t>Analysis Packet ID: 20260426T124547Z-56fe3f</a:t>
            </a:r>
          </a:p>
          <a:p>
            <a:r>
              <a:rPr lang="en-US" dirty="0"/>
              <a:t>Input Hash: n/a</a:t>
            </a:r>
          </a:p>
          <a:p>
            <a:r>
              <a:rPr lang="en-US" dirty="0"/>
              <a:t>This analysis is based on 0 observed and 0 predicted metrics.</a:t>
            </a:r>
          </a:p>
          <a:p>
            <a:r>
              <a:rPr lang="en-US" dirty="0"/>
              <a:t>Model version: 1.0</a:t>
            </a:r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</a:majorFont>
      <a:minorFont>
        <a:latin typeface="Calibri"/>
        <a:ea typeface=""/>
        <a:cs typeface=""/>
      </a:minorFont>
    </a:fontScheme>
    <a:fmtScheme name="Office">
      <a:fillStyleLst>
        <a:solidFill>
          <a:schemeClr val="phClr"/>
        </a:solidFill>
        <a:solidFill>
          <a:schemeClr val="phClr"/>
        </a:solidFill>
        <a:solidFill>
          <a:schemeClr val="phClr"/>
        </a:solidFill>
      </a:fillStyleLst>
      <a:lnStyleLst>
        <a:ln>
          <a:solidFill>
            <a:schemeClr val="phClr"/>
          </a:solidFill>
        </a:ln>
        <a:ln>
          <a:solidFill>
            <a:schemeClr val="phClr"/>
          </a:solidFill>
        </a:ln>
        <a:ln>
          <a:solidFill>
            <a:schemeClr val="phClr"/>
          </a:solidFill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solidFill>
          <a:schemeClr val="phClr"/>
        </a:solidFill>
        <a:solidFill>
          <a:schemeClr val="phClr"/>
        </a:solidFill>
      </a:bgFillStyleLst>
    </a:fmtScheme>
  </a:themeElements>
</a:theme>
</file>